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3" r:id="rId3"/>
    <p:sldId id="261" r:id="rId4"/>
    <p:sldId id="258" r:id="rId5"/>
    <p:sldId id="260" r:id="rId6"/>
    <p:sldId id="259" r:id="rId7"/>
    <p:sldId id="257" r:id="rId8"/>
    <p:sldId id="284" r:id="rId9"/>
    <p:sldId id="285" r:id="rId10"/>
    <p:sldId id="292" r:id="rId11"/>
    <p:sldId id="264" r:id="rId12"/>
    <p:sldId id="286" r:id="rId13"/>
    <p:sldId id="291" r:id="rId14"/>
    <p:sldId id="294" r:id="rId15"/>
    <p:sldId id="266" r:id="rId16"/>
    <p:sldId id="275" r:id="rId17"/>
    <p:sldId id="270" r:id="rId18"/>
    <p:sldId id="288" r:id="rId19"/>
    <p:sldId id="271" r:id="rId20"/>
    <p:sldId id="269" r:id="rId21"/>
    <p:sldId id="268" r:id="rId22"/>
    <p:sldId id="274" r:id="rId23"/>
    <p:sldId id="277" r:id="rId24"/>
    <p:sldId id="290" r:id="rId25"/>
    <p:sldId id="293" r:id="rId26"/>
    <p:sldId id="295" r:id="rId27"/>
    <p:sldId id="276" r:id="rId28"/>
    <p:sldId id="280" r:id="rId29"/>
    <p:sldId id="272" r:id="rId30"/>
    <p:sldId id="262" r:id="rId31"/>
    <p:sldId id="281" r:id="rId32"/>
    <p:sldId id="282" r:id="rId33"/>
    <p:sldId id="273" r:id="rId34"/>
    <p:sldId id="279" r:id="rId35"/>
    <p:sldId id="287" r:id="rId36"/>
    <p:sldId id="27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90" d="100"/>
          <a:sy n="90" d="100"/>
        </p:scale>
        <p:origin x="76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326E9-2236-5247-9BD8-A65049442C55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93105-80AC-F243-AC02-0C3A7B02E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22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9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5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4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9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9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556D-AB27-604C-8305-CC5018663D62}" type="datetimeFigureOut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7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Relationship Id="rId3" Type="http://schemas.openxmlformats.org/officeDocument/2006/relationships/image" Target="../media/image33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Relationship Id="rId3" Type="http://schemas.openxmlformats.org/officeDocument/2006/relationships/hyperlink" Target="http://bit.ly/fp-php7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90" y="-135924"/>
            <a:ext cx="6518572" cy="7339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259" y="1698707"/>
            <a:ext cx="11458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B</a:t>
            </a:r>
            <a:r>
              <a:rPr lang="en-US" sz="72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ackends</a:t>
            </a:r>
            <a:r>
              <a:rPr lang="en-US" sz="7200" dirty="0" smtClean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sz="7200" b="1" dirty="0" smtClean="0">
                <a:latin typeface="Hiragino Sans W3" charset="-128"/>
                <a:ea typeface="Hiragino Sans W3" charset="-128"/>
                <a:cs typeface="Hiragino Sans W3" charset="-128"/>
              </a:rPr>
              <a:t>F</a:t>
            </a:r>
            <a:r>
              <a:rPr lang="en-US" sz="7200" dirty="0" smtClean="0">
                <a:latin typeface="Hiragino Sans W3" charset="-128"/>
                <a:ea typeface="Hiragino Sans W3" charset="-128"/>
                <a:cs typeface="Hiragino Sans W3" charset="-128"/>
              </a:rPr>
              <a:t>or </a:t>
            </a:r>
            <a:r>
              <a:rPr lang="en-US" sz="7200" b="1" dirty="0" smtClean="0">
                <a:latin typeface="Hiragino Sans W3" charset="-128"/>
                <a:ea typeface="Hiragino Sans W3" charset="-128"/>
                <a:cs typeface="Hiragino Sans W3" charset="-128"/>
              </a:rPr>
              <a:t>F</a:t>
            </a:r>
            <a:r>
              <a:rPr lang="en-US" sz="7200" dirty="0" smtClean="0">
                <a:latin typeface="Hiragino Sans W3" charset="-128"/>
                <a:ea typeface="Hiragino Sans W3" charset="-128"/>
                <a:cs typeface="Hiragino Sans W3" charset="-128"/>
              </a:rPr>
              <a:t>rontends</a:t>
            </a:r>
            <a:endParaRPr lang="en-US" sz="54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05" y="3303199"/>
            <a:ext cx="3889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By Luis </a:t>
            </a:r>
            <a:r>
              <a:rPr lang="en-US" sz="24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Atencio</a:t>
            </a: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 (@</a:t>
            </a:r>
            <a:r>
              <a:rPr lang="en-US" sz="24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luijar</a:t>
            </a: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)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820930" y="2162433"/>
            <a:ext cx="5008915" cy="593124"/>
          </a:xfrm>
          <a:prstGeom prst="line">
            <a:avLst/>
          </a:prstGeom>
          <a:ln w="793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8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04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873" y="1465595"/>
            <a:ext cx="11601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iragino Sans W3" charset="-128"/>
                <a:ea typeface="Hiragino Sans W3" charset="-128"/>
                <a:cs typeface="Hiragino Sans W3" charset="-128"/>
              </a:rPr>
              <a:t>Reactive Extensions for PHP (</a:t>
            </a:r>
            <a:r>
              <a:rPr lang="en-US" sz="4800" b="1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RxPHP</a:t>
            </a:r>
            <a:r>
              <a:rPr lang="en-US" sz="4800" dirty="0" smtClean="0">
                <a:latin typeface="Hiragino Sans W3" charset="-128"/>
                <a:ea typeface="Hiragino Sans W3" charset="-128"/>
                <a:cs typeface="Hiragino Sans W3" charset="-128"/>
              </a:rPr>
              <a:t>)</a:t>
            </a:r>
            <a:endParaRPr lang="en-US" sz="48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Introducing your new BFF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449" y="2526903"/>
            <a:ext cx="3063103" cy="30631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3550" y="5590006"/>
            <a:ext cx="9704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Hiragino Sans W3" charset="-128"/>
                <a:ea typeface="Hiragino Sans W3" charset="-128"/>
                <a:cs typeface="Hiragino Sans W3" charset="-128"/>
              </a:rPr>
              <a:t>https://</a:t>
            </a:r>
            <a:r>
              <a:rPr lang="en-US" sz="4000" dirty="0" err="1">
                <a:latin typeface="Hiragino Sans W3" charset="-128"/>
                <a:ea typeface="Hiragino Sans W3" charset="-128"/>
                <a:cs typeface="Hiragino Sans W3" charset="-128"/>
              </a:rPr>
              <a:t>github.com</a:t>
            </a:r>
            <a:r>
              <a:rPr lang="en-US" sz="4000" dirty="0">
                <a:latin typeface="Hiragino Sans W3" charset="-128"/>
                <a:ea typeface="Hiragino Sans W3" charset="-128"/>
                <a:cs typeface="Hiragino Sans W3" charset="-128"/>
              </a:rPr>
              <a:t>/</a:t>
            </a:r>
            <a:r>
              <a:rPr lang="en-US" sz="4000" dirty="0" err="1">
                <a:latin typeface="Hiragino Sans W3" charset="-128"/>
                <a:ea typeface="Hiragino Sans W3" charset="-128"/>
                <a:cs typeface="Hiragino Sans W3" charset="-128"/>
              </a:rPr>
              <a:t>ReactiveX</a:t>
            </a:r>
            <a:r>
              <a:rPr lang="en-US" sz="4000" dirty="0">
                <a:latin typeface="Hiragino Sans W3" charset="-128"/>
                <a:ea typeface="Hiragino Sans W3" charset="-128"/>
                <a:cs typeface="Hiragino Sans W3" charset="-128"/>
              </a:rPr>
              <a:t>/</a:t>
            </a:r>
            <a:r>
              <a:rPr lang="en-US" sz="4000" dirty="0" err="1">
                <a:latin typeface="Hiragino Sans W3" charset="-128"/>
                <a:ea typeface="Hiragino Sans W3" charset="-128"/>
                <a:cs typeface="Hiragino Sans W3" charset="-128"/>
              </a:rPr>
              <a:t>RxPHP</a:t>
            </a:r>
            <a:endParaRPr lang="en-US" sz="40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161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3" y="1396696"/>
            <a:ext cx="12192000" cy="4044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07" y="4783351"/>
            <a:ext cx="1314807" cy="1314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762" y="4783351"/>
            <a:ext cx="1314807" cy="13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00222 0.149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5046 L 0.00209 0.137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13703 L -0.24518 0.124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-64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0.14907 L 0.25443 0.1428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err="1">
                <a:latin typeface="Hiragino Sans W3" charset="-128"/>
                <a:ea typeface="Hiragino Sans W3" charset="-128"/>
                <a:cs typeface="Hiragino Sans W3" charset="-128"/>
              </a:rPr>
              <a:t>RxPHP</a:t>
            </a:r>
            <a:r>
              <a:rPr lang="en-US" sz="2800" dirty="0">
                <a:latin typeface="Hiragino Sans W3" charset="-128"/>
                <a:ea typeface="Hiragino Sans W3" charset="-128"/>
                <a:cs typeface="Hiragino Sans W3" charset="-128"/>
              </a:rPr>
              <a:t> can:</a:t>
            </a:r>
            <a:endParaRPr lang="en-US" sz="28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Process any type of data source 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Work on synchronous as well as asynchronous data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Handle 1 or infinitely many 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values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Bend time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Built-in </a:t>
            </a:r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debouncing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/throttling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Built-in error handling and retries</a:t>
            </a:r>
          </a:p>
          <a:p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55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278750" y="1061393"/>
            <a:ext cx="1218247" cy="376777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64803" y="2282499"/>
            <a:ext cx="1949784" cy="1325563"/>
          </a:xfrm>
        </p:spPr>
        <p:txBody>
          <a:bodyPr>
            <a:noAutofit/>
          </a:bodyPr>
          <a:lstStyle/>
          <a:p>
            <a:r>
              <a:rPr lang="en-US" sz="4800" smtClean="0"/>
              <a:t>Data in</a:t>
            </a:r>
            <a:endParaRPr lang="en-US" sz="48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361161" y="2282499"/>
            <a:ext cx="25831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smtClean="0"/>
              <a:t>Data out</a:t>
            </a:r>
            <a:endParaRPr lang="en-US" sz="48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466337" y="2945280"/>
            <a:ext cx="14859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823511" y="2945280"/>
            <a:ext cx="148590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4097339" y="3893330"/>
            <a:ext cx="3603624" cy="953293"/>
            <a:chOff x="4097339" y="4236239"/>
            <a:chExt cx="3603624" cy="953293"/>
          </a:xfrm>
        </p:grpSpPr>
        <p:sp>
          <p:nvSpPr>
            <p:cNvPr id="11" name="Left Brace 10"/>
            <p:cNvSpPr/>
            <p:nvPr/>
          </p:nvSpPr>
          <p:spPr>
            <a:xfrm rot="16200000">
              <a:off x="5699126" y="2634452"/>
              <a:ext cx="400050" cy="360362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23137" y="4789422"/>
              <a:ext cx="15520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mic Sans MS" charset="0"/>
                  <a:ea typeface="Comic Sans MS" charset="0"/>
                  <a:cs typeface="Comic Sans MS" charset="0"/>
                </a:rPr>
                <a:t>Observable</a:t>
              </a:r>
              <a:endParaRPr lang="en-US" sz="2000" dirty="0"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40733" y="3893330"/>
            <a:ext cx="3603624" cy="953293"/>
            <a:chOff x="4097339" y="4236239"/>
            <a:chExt cx="3603624" cy="953293"/>
          </a:xfrm>
        </p:grpSpPr>
        <p:sp>
          <p:nvSpPr>
            <p:cNvPr id="17" name="Left Brace 16"/>
            <p:cNvSpPr/>
            <p:nvPr/>
          </p:nvSpPr>
          <p:spPr>
            <a:xfrm rot="16200000">
              <a:off x="5699126" y="2634452"/>
              <a:ext cx="400050" cy="360362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23137" y="4789422"/>
              <a:ext cx="1329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mic Sans MS" charset="0"/>
                  <a:ea typeface="Comic Sans MS" charset="0"/>
                  <a:cs typeface="Comic Sans MS" charset="0"/>
                </a:rPr>
                <a:t>Consumer</a:t>
              </a:r>
              <a:endParaRPr lang="en-US" sz="2000" dirty="0"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73830" y="3893330"/>
            <a:ext cx="3603624" cy="953293"/>
            <a:chOff x="4097339" y="4236239"/>
            <a:chExt cx="3603624" cy="953293"/>
          </a:xfrm>
        </p:grpSpPr>
        <p:sp>
          <p:nvSpPr>
            <p:cNvPr id="20" name="Left Brace 19"/>
            <p:cNvSpPr/>
            <p:nvPr/>
          </p:nvSpPr>
          <p:spPr>
            <a:xfrm rot="16200000">
              <a:off x="5699126" y="2634452"/>
              <a:ext cx="400050" cy="3603624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123137" y="4789422"/>
              <a:ext cx="12554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Comic Sans MS" charset="0"/>
                  <a:ea typeface="Comic Sans MS" charset="0"/>
                  <a:cs typeface="Comic Sans MS" charset="0"/>
                </a:rPr>
                <a:t>Producer</a:t>
              </a:r>
              <a:endParaRPr lang="en-US" sz="2000" dirty="0"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51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897" y="2245320"/>
            <a:ext cx="1167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RxPHP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is a </a:t>
            </a:r>
            <a:r>
              <a:rPr lang="en-US" sz="3200" dirty="0" smtClean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functional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 library 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to </a:t>
            </a:r>
            <a:r>
              <a:rPr lang="en-US" sz="3200" dirty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compose asynchronous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and event-based 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programs using </a:t>
            </a:r>
            <a:r>
              <a:rPr lang="en-US" sz="3200" dirty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observable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collections 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LINQ-style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query operators in PHP.</a:t>
            </a:r>
            <a:endParaRPr lang="en-US" sz="40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8119" y="4176585"/>
            <a:ext cx="659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 https</a:t>
            </a:r>
            <a:r>
              <a:rPr lang="en-US" sz="3200" dirty="0"/>
              <a:t>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ReactiveX</a:t>
            </a:r>
            <a:r>
              <a:rPr lang="en-US" sz="3200" dirty="0"/>
              <a:t>/</a:t>
            </a:r>
            <a:r>
              <a:rPr lang="en-US" sz="3200" dirty="0" err="1"/>
              <a:t>RxPHP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19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685" y="777060"/>
            <a:ext cx="5399903" cy="53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2" y="80319"/>
            <a:ext cx="12075997" cy="66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054100"/>
            <a:ext cx="9525000" cy="4749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38491" y="4537276"/>
            <a:ext cx="9294471" cy="1266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11820" y="474035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PHP = </a:t>
            </a:r>
            <a:r>
              <a:rPr lang="en-US" b="1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PH</a:t>
            </a:r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unctional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b="1" dirty="0" smtClean="0">
                <a:latin typeface="Hiragino Sans W3" charset="-128"/>
                <a:ea typeface="Hiragino Sans W3" charset="-128"/>
                <a:cs typeface="Hiragino Sans W3" charset="-128"/>
              </a:rPr>
              <a:t>P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rogramming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077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Observables are functional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Immutable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Lazily evaluated</a:t>
            </a:r>
          </a:p>
          <a:p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Handle 1 or infinitely many 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values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Push not pull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Pure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Declarative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Monadic </a:t>
            </a:r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wt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*???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202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In brief: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6281" y="1024244"/>
            <a:ext cx="10515600" cy="278747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PHP7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Functional programming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Reactive programming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Docker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Service orchestration</a:t>
            </a:r>
          </a:p>
          <a:p>
            <a:pPr>
              <a:lnSpc>
                <a:spcPct val="200000"/>
              </a:lnSpc>
            </a:pPr>
            <a:endParaRPr lang="en-US" sz="32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15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48542"/>
            <a:ext cx="12192000" cy="3760916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873840"/>
            <a:ext cx="106045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080977"/>
            <a:ext cx="12192000" cy="3760916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636628"/>
            <a:ext cx="8801100" cy="24384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669192" cy="1325563"/>
          </a:xfrm>
        </p:spPr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Observables are </a:t>
            </a:r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mappable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1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4" y="95250"/>
            <a:ext cx="8534400" cy="66675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407" y="5934075"/>
            <a:ext cx="5219700" cy="8763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408332" y="2571864"/>
            <a:ext cx="2582541" cy="369332"/>
            <a:chOff x="144312" y="2213049"/>
            <a:chExt cx="2582541" cy="369332"/>
          </a:xfrm>
        </p:grpSpPr>
        <p:sp>
          <p:nvSpPr>
            <p:cNvPr id="6" name="TextBox 5"/>
            <p:cNvSpPr txBox="1"/>
            <p:nvPr/>
          </p:nvSpPr>
          <p:spPr>
            <a:xfrm>
              <a:off x="1307875" y="2213049"/>
              <a:ext cx="1418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Declarative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rot="10800000">
              <a:off x="144312" y="2397715"/>
              <a:ext cx="108284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7408332" y="3129377"/>
            <a:ext cx="2065665" cy="369332"/>
            <a:chOff x="165534" y="2213049"/>
            <a:chExt cx="2065665" cy="369332"/>
          </a:xfrm>
        </p:grpSpPr>
        <p:sp>
          <p:nvSpPr>
            <p:cNvPr id="11" name="TextBox 10"/>
            <p:cNvSpPr txBox="1"/>
            <p:nvPr/>
          </p:nvSpPr>
          <p:spPr>
            <a:xfrm>
              <a:off x="1368462" y="2213049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Fluent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0800000">
              <a:off x="165534" y="2410693"/>
              <a:ext cx="108284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7408333" y="3712848"/>
            <a:ext cx="2862288" cy="369332"/>
            <a:chOff x="179038" y="2213049"/>
            <a:chExt cx="2862288" cy="369332"/>
          </a:xfrm>
        </p:grpSpPr>
        <p:sp>
          <p:nvSpPr>
            <p:cNvPr id="14" name="TextBox 13"/>
            <p:cNvSpPr txBox="1"/>
            <p:nvPr/>
          </p:nvSpPr>
          <p:spPr>
            <a:xfrm>
              <a:off x="1349837" y="2213049"/>
              <a:ext cx="1691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Unidirectional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rot="10800000">
              <a:off x="179038" y="2374565"/>
              <a:ext cx="108284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7408334" y="4316660"/>
            <a:ext cx="1865080" cy="369332"/>
            <a:chOff x="179039" y="2213049"/>
            <a:chExt cx="1865080" cy="369332"/>
          </a:xfrm>
        </p:grpSpPr>
        <p:sp>
          <p:nvSpPr>
            <p:cNvPr id="20" name="TextBox 19"/>
            <p:cNvSpPr txBox="1"/>
            <p:nvPr/>
          </p:nvSpPr>
          <p:spPr>
            <a:xfrm>
              <a:off x="1364125" y="2213049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Easy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rot="10800000">
              <a:off x="179039" y="2414440"/>
              <a:ext cx="108284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408332" y="2028921"/>
            <a:ext cx="2747081" cy="369332"/>
            <a:chOff x="165534" y="2213049"/>
            <a:chExt cx="2747081" cy="369332"/>
          </a:xfrm>
        </p:grpSpPr>
        <p:sp>
          <p:nvSpPr>
            <p:cNvPr id="24" name="TextBox 23"/>
            <p:cNvSpPr txBox="1"/>
            <p:nvPr/>
          </p:nvSpPr>
          <p:spPr>
            <a:xfrm>
              <a:off x="1248377" y="2213049"/>
              <a:ext cx="1664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Asynchronous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rot="10800000">
              <a:off x="165534" y="2420004"/>
              <a:ext cx="1082841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204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404719"/>
            <a:ext cx="12192000" cy="2879124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Observables 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are </a:t>
            </a:r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nestable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59" y="3105726"/>
            <a:ext cx="11121081" cy="114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7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Observables 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are monadic!!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U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nit function: just(), from(), of(), 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...</a:t>
            </a:r>
          </a:p>
          <a:p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Mapping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: map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()</a:t>
            </a:r>
          </a:p>
          <a:p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Bind operator: </a:t>
            </a:r>
            <a:r>
              <a:rPr lang="en-US" sz="32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flatMap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()</a:t>
            </a:r>
            <a:endParaRPr lang="en-US" sz="32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088" y="3543523"/>
            <a:ext cx="2366962" cy="27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2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Observables 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are </a:t>
            </a:r>
            <a:r>
              <a:rPr lang="en-US" b="1" dirty="0" smtClean="0">
                <a:latin typeface="Hiragino Sans W3" charset="-128"/>
                <a:ea typeface="Hiragino Sans W3" charset="-128"/>
                <a:cs typeface="Hiragino Sans W3" charset="-128"/>
              </a:rPr>
              <a:t>chainable</a:t>
            </a:r>
            <a:endParaRPr lang="en-US" b="1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Use </a:t>
            </a:r>
            <a:r>
              <a:rPr lang="en-US" sz="3200" b="1" dirty="0" smtClean="0">
                <a:latin typeface="Hiragino Sans W3" charset="-128"/>
                <a:ea typeface="Hiragino Sans W3" charset="-128"/>
                <a:cs typeface="Hiragino Sans W3" charset="-128"/>
              </a:rPr>
              <a:t>map()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 to apply a “pure function” to your flow</a:t>
            </a:r>
          </a:p>
          <a:p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Use </a:t>
            </a:r>
            <a:r>
              <a:rPr lang="en-US" sz="3200" b="1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flatMap</a:t>
            </a:r>
            <a:r>
              <a:rPr lang="en-US" sz="3200" b="1" dirty="0" smtClean="0">
                <a:latin typeface="Hiragino Sans W3" charset="-128"/>
                <a:ea typeface="Hiragino Sans W3" charset="-128"/>
                <a:cs typeface="Hiragino Sans W3" charset="-128"/>
              </a:rPr>
              <a:t>()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 to apply other “pure observables” to your flow</a:t>
            </a:r>
            <a:endParaRPr lang="en-US" sz="32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323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738" y="3165550"/>
            <a:ext cx="2646282" cy="1606480"/>
          </a:xfrm>
          <a:prstGeom prst="rect">
            <a:avLst/>
          </a:prstGeom>
          <a:solidFill>
            <a:schemeClr val="accent3">
              <a:alpha val="27000"/>
            </a:schemeClr>
          </a:solidFill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ouble Bracket 4"/>
          <p:cNvSpPr/>
          <p:nvPr/>
        </p:nvSpPr>
        <p:spPr>
          <a:xfrm>
            <a:off x="410653" y="3452235"/>
            <a:ext cx="2068610" cy="94832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23645" y="1632621"/>
            <a:ext cx="1370720" cy="7180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nual Operation 6"/>
          <p:cNvSpPr/>
          <p:nvPr/>
        </p:nvSpPr>
        <p:spPr bwMode="auto">
          <a:xfrm rot="16200000">
            <a:off x="7926694" y="1738237"/>
            <a:ext cx="594803" cy="488549"/>
          </a:xfrm>
          <a:prstGeom prst="flowChartManualOperation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26115" y="1804261"/>
            <a:ext cx="112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262626"/>
                </a:solidFill>
                <a:latin typeface="Lucida Grande"/>
                <a:ea typeface="Lucida Grande"/>
                <a:cs typeface="Lucida Grande"/>
              </a:rPr>
              <a:t>upper</a:t>
            </a:r>
            <a:endParaRPr lang="en-US" b="1" dirty="0">
              <a:solidFill>
                <a:srgbClr val="262626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9404563" y="1728848"/>
            <a:ext cx="513911" cy="497144"/>
          </a:xfrm>
          <a:prstGeom prst="rightArrow">
            <a:avLst/>
          </a:prstGeom>
          <a:solidFill>
            <a:schemeClr val="accent1"/>
          </a:solid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88936" y="3182545"/>
            <a:ext cx="691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map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69648" y="3015108"/>
            <a:ext cx="13932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Observable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20218" y="3683312"/>
            <a:ext cx="109431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Hello!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>
            <a:off x="2946363" y="3524198"/>
            <a:ext cx="846345" cy="420724"/>
          </a:xfrm>
          <a:prstGeom prst="rightArrow">
            <a:avLst/>
          </a:prstGeom>
          <a:solidFill>
            <a:schemeClr val="accent6">
              <a:lumMod val="75000"/>
              <a:alpha val="8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79920" y="781637"/>
            <a:ext cx="3135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omic Sans MS" charset="0"/>
                <a:ea typeface="Comic Sans MS" charset="0"/>
                <a:cs typeface="Comic Sans MS" charset="0"/>
              </a:rPr>
              <a:t>Apply </a:t>
            </a:r>
            <a:r>
              <a:rPr lang="en-US" sz="2000" smtClean="0">
                <a:latin typeface="Comic Sans MS" charset="0"/>
                <a:ea typeface="Comic Sans MS" charset="0"/>
                <a:cs typeface="Comic Sans MS" charset="0"/>
              </a:rPr>
              <a:t>pure function</a:t>
            </a:r>
            <a:endParaRPr lang="en-US" sz="16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242401" y="2295360"/>
            <a:ext cx="1019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charset="0"/>
                <a:ea typeface="Comic Sans MS" charset="0"/>
                <a:cs typeface="Comic Sans MS" charset="0"/>
              </a:rPr>
              <a:t>w</a:t>
            </a:r>
            <a:r>
              <a:rPr lang="en-US" sz="2400" dirty="0" smtClean="0">
                <a:latin typeface="Comic Sans MS" charset="0"/>
                <a:ea typeface="Comic Sans MS" charset="0"/>
                <a:cs typeface="Comic Sans MS" charset="0"/>
              </a:rPr>
              <a:t>rap</a:t>
            </a:r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880693" y="3178766"/>
            <a:ext cx="2646282" cy="1606480"/>
          </a:xfrm>
          <a:prstGeom prst="rect">
            <a:avLst/>
          </a:prstGeom>
          <a:solidFill>
            <a:schemeClr val="accent3">
              <a:alpha val="27000"/>
            </a:schemeClr>
          </a:solidFill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48960" y="3015275"/>
            <a:ext cx="13932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Observable</a:t>
            </a:r>
            <a:endParaRPr lang="en-US" sz="1200" dirty="0"/>
          </a:p>
        </p:txBody>
      </p:sp>
      <p:sp>
        <p:nvSpPr>
          <p:cNvPr id="29" name="Double Bracket 28"/>
          <p:cNvSpPr/>
          <p:nvPr/>
        </p:nvSpPr>
        <p:spPr>
          <a:xfrm>
            <a:off x="4178031" y="3489095"/>
            <a:ext cx="2068610" cy="94832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 Arrow 17"/>
          <p:cNvSpPr/>
          <p:nvPr/>
        </p:nvSpPr>
        <p:spPr>
          <a:xfrm>
            <a:off x="5591637" y="1810138"/>
            <a:ext cx="849612" cy="1576001"/>
          </a:xfrm>
          <a:prstGeom prst="bentArrow">
            <a:avLst/>
          </a:prstGeom>
          <a:solidFill>
            <a:schemeClr val="accent6">
              <a:lumMod val="75000"/>
              <a:alpha val="8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630832" y="1737199"/>
            <a:ext cx="109431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Hello!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032530" y="3163332"/>
            <a:ext cx="2646282" cy="1606480"/>
          </a:xfrm>
          <a:prstGeom prst="rect">
            <a:avLst/>
          </a:prstGeom>
          <a:solidFill>
            <a:schemeClr val="accent3">
              <a:alpha val="27000"/>
            </a:schemeClr>
          </a:solidFill>
          <a:ln w="5715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Double Bracket 31"/>
          <p:cNvSpPr/>
          <p:nvPr/>
        </p:nvSpPr>
        <p:spPr>
          <a:xfrm>
            <a:off x="9200445" y="3450017"/>
            <a:ext cx="2068610" cy="94832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159440" y="3012890"/>
            <a:ext cx="13932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Observable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9504577" y="3681094"/>
            <a:ext cx="14110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smtClean="0"/>
              <a:t>HELLO!</a:t>
            </a:r>
            <a:endParaRPr lang="en-US" dirty="0"/>
          </a:p>
        </p:txBody>
      </p:sp>
      <p:sp>
        <p:nvSpPr>
          <p:cNvPr id="25" name="Bent Arrow 24"/>
          <p:cNvSpPr/>
          <p:nvPr/>
        </p:nvSpPr>
        <p:spPr>
          <a:xfrm rot="5400000">
            <a:off x="9863128" y="2010302"/>
            <a:ext cx="1521087" cy="1185034"/>
          </a:xfrm>
          <a:prstGeom prst="bentArrow">
            <a:avLst/>
          </a:prstGeom>
          <a:solidFill>
            <a:schemeClr val="accent6">
              <a:lumMod val="75000"/>
              <a:alpha val="8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326871" y="2025937"/>
            <a:ext cx="1023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>
                <a:latin typeface="Comic Sans MS" charset="0"/>
                <a:ea typeface="Comic Sans MS" charset="0"/>
                <a:cs typeface="Comic Sans MS" charset="0"/>
              </a:rPr>
              <a:t>unwrap</a:t>
            </a:r>
            <a:endParaRPr lang="en-US" sz="16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02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905124"/>
            <a:ext cx="11598876" cy="53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5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87" y="1611012"/>
            <a:ext cx="7373673" cy="32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5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Later 2017?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54268"/>
            <a:ext cx="12192000" cy="3760916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442"/>
            <a:ext cx="12192000" cy="422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69" y="4201849"/>
            <a:ext cx="5172505" cy="26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060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About me...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667150" y="3056719"/>
            <a:ext cx="2355090" cy="3095683"/>
            <a:chOff x="7528011" y="1600362"/>
            <a:chExt cx="3258810" cy="46144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509" y="1801993"/>
              <a:ext cx="3103081" cy="41374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8011" y="1600362"/>
              <a:ext cx="3258810" cy="461445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80587" y="1170693"/>
            <a:ext cx="10766277" cy="3433868"/>
          </a:xfrm>
          <a:prstGeom prst="rect">
            <a:avLst/>
          </a:prstGeom>
          <a:noFill/>
        </p:spPr>
        <p:txBody>
          <a:bodyPr wrap="square" lIns="108820" tIns="54409" rIns="108820" bIns="54409" rtlCol="0">
            <a:spAutoFit/>
          </a:bodyPr>
          <a:lstStyle/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>
                <a:latin typeface="Hiragino Sans W3" charset="-128"/>
                <a:ea typeface="Hiragino Sans W3" charset="-128"/>
                <a:cs typeface="Hiragino Sans W3" charset="-128"/>
              </a:rPr>
              <a:t>Cloud Engineer @ Citrix Systems</a:t>
            </a: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>
                <a:latin typeface="Hiragino Sans W3" charset="-128"/>
                <a:ea typeface="Hiragino Sans W3" charset="-128"/>
                <a:cs typeface="Hiragino Sans W3" charset="-128"/>
              </a:rPr>
              <a:t>10+ years architecting web apps using </a:t>
            </a: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PHP, JavaScript, and Java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Author</a:t>
            </a: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Speaker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 err="1">
                <a:latin typeface="Hiragino Sans W3" charset="-128"/>
                <a:ea typeface="Hiragino Sans W3" charset="-128"/>
                <a:cs typeface="Hiragino Sans W3" charset="-128"/>
              </a:rPr>
              <a:t>luisatencio.net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43" y="3056719"/>
            <a:ext cx="5788243" cy="309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7056" y="1755632"/>
            <a:ext cx="2117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Hiragino Sans W3" charset="-128"/>
                <a:ea typeface="Hiragino Sans W3" charset="-128"/>
                <a:cs typeface="Hiragino Sans W3" charset="-128"/>
              </a:rPr>
              <a:t>DEMO</a:t>
            </a:r>
            <a:endParaRPr lang="en-US" sz="48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183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92100"/>
            <a:ext cx="9845040" cy="62687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10" y="1805650"/>
            <a:ext cx="1029826" cy="1029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4107" y="1296042"/>
            <a:ext cx="749139" cy="74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2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00144 -0.057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5787 L 0.22644 -0.0578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644 -0.05787 L -0.00144 -0.0578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0.00234 0.2020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20209 L 0.22826 0.201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26 0.20116 L 0.328 0.3775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2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8 0.37754 L 0.55586 0.3775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0"/>
                            </p:stCondLst>
                            <p:childTnLst>
                              <p:par>
                                <p:cTn id="2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586 0.37754 L 0.328 0.37754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9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8 0.37754 L 0.22825 0.2011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-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000"/>
                            </p:stCondLst>
                            <p:childTnLst>
                              <p:par>
                                <p:cTn id="3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26 0.20116 L -0.00234 0.2020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5 0.20209 L -0.00338 0.5261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1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0.52616 L 0.2293 0.5261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4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93 0.52616 L -0.00339 0.5261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0.52616 L -0.00234 0.8062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764" y="2015582"/>
            <a:ext cx="2553841" cy="31350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282858" y="2931311"/>
            <a:ext cx="786828" cy="1280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14" y="1767155"/>
            <a:ext cx="4070870" cy="363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4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9" y="2781300"/>
            <a:ext cx="6413500" cy="407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59198" y="1359872"/>
            <a:ext cx="1000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RxPHP</a:t>
            </a:r>
            <a:r>
              <a:rPr lang="en-US" sz="3600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sz="3600" dirty="0" smtClean="0">
                <a:latin typeface="Hiragino Sans W3" charset="-128"/>
                <a:ea typeface="Hiragino Sans W3" charset="-128"/>
                <a:cs typeface="Hiragino Sans W3" charset="-128"/>
              </a:rPr>
              <a:t>is your BFF (Backend for Frontend</a:t>
            </a:r>
            <a:r>
              <a:rPr lang="en-US" sz="3600" dirty="0" smtClean="0">
                <a:latin typeface="Hiragino Sans W3" charset="-128"/>
                <a:ea typeface="Hiragino Sans W3" charset="-128"/>
                <a:cs typeface="Hiragino Sans W3" charset="-128"/>
              </a:rPr>
              <a:t>)</a:t>
            </a:r>
          </a:p>
          <a:p>
            <a:r>
              <a:rPr lang="en-US" sz="3600" dirty="0" smtClean="0">
                <a:latin typeface="Hiragino Sans W3" charset="-128"/>
                <a:ea typeface="Hiragino Sans W3" charset="-128"/>
                <a:cs typeface="Hiragino Sans W3" charset="-128"/>
              </a:rPr>
              <a:t>to tackle all of your </a:t>
            </a:r>
            <a:r>
              <a:rPr lang="en-US" sz="36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async</a:t>
            </a:r>
            <a:r>
              <a:rPr lang="en-US" sz="3600" dirty="0" smtClean="0">
                <a:latin typeface="Hiragino Sans W3" charset="-128"/>
                <a:ea typeface="Hiragino Sans W3" charset="-128"/>
                <a:cs typeface="Hiragino Sans W3" charset="-128"/>
              </a:rPr>
              <a:t> needs</a:t>
            </a:r>
            <a:endParaRPr lang="en-US" sz="44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2844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To reduce()...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79385" y="1843534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Functional Programming in JavaScript</a:t>
            </a: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Visit: 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http://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bit.ly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/1Vibblv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discount: </a:t>
            </a:r>
            <a:r>
              <a:rPr lang="en-US" b="1" dirty="0" smtClean="0">
                <a:latin typeface="Hiragino Sans W3" charset="-128"/>
                <a:ea typeface="Hiragino Sans W3" charset="-128"/>
                <a:cs typeface="Hiragino Sans W3" charset="-128"/>
              </a:rPr>
              <a:t>39atencio</a:t>
            </a:r>
          </a:p>
          <a:p>
            <a:pPr lvl="1"/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RxJS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 in Action</a:t>
            </a: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Visit: 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http://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bit.ly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/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rxjsinaction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discount: </a:t>
            </a:r>
            <a:r>
              <a:rPr lang="en-US" b="1" dirty="0" smtClean="0">
                <a:latin typeface="Hiragino Sans W3" charset="-128"/>
                <a:ea typeface="Hiragino Sans W3" charset="-128"/>
                <a:cs typeface="Hiragino Sans W3" charset="-128"/>
              </a:rPr>
              <a:t>39daniels</a:t>
            </a:r>
          </a:p>
          <a:p>
            <a:pPr lvl="1"/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Functional PHP</a:t>
            </a: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Visit: 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https://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leanpub.com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/functional-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php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Free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!</a:t>
            </a: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In progress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225" y="916152"/>
            <a:ext cx="2711199" cy="34012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Resources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9915" y="2544278"/>
            <a:ext cx="2321010" cy="2924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198" y="3464030"/>
            <a:ext cx="2431018" cy="273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Functional </a:t>
            </a:r>
            <a:r>
              <a:rPr lang="en-US" dirty="0" smtClean="0"/>
              <a:t>Programming with PHP7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924" y="1690688"/>
            <a:ext cx="3092256" cy="3817599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516704"/>
            <a:ext cx="10515600" cy="4351338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Pure Functions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Composition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Lazy evaluation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Closures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etc....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Link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: 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  <a:hlinkClick r:id="rId3"/>
              </a:rPr>
              <a:t>http://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  <a:hlinkClick r:id="rId3"/>
              </a:rPr>
              <a:t>bit.ly/fp-php7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-50% promo Code: </a:t>
            </a:r>
            <a:r>
              <a:rPr lang="en-US" b="1" dirty="0">
                <a:solidFill>
                  <a:srgbClr val="C0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VIDFPHP7</a:t>
            </a:r>
            <a:endParaRPr lang="en-US" dirty="0" smtClean="0">
              <a:solidFill>
                <a:srgbClr val="C00000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4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949280"/>
            <a:ext cx="12192000" cy="2187660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07" y="1195556"/>
            <a:ext cx="5829300" cy="1879600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065907" y="4083657"/>
            <a:ext cx="3425509" cy="5796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Ayuthaya" charset="-3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solidFill>
                  <a:schemeClr val="tx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@</a:t>
            </a:r>
            <a:r>
              <a:rPr lang="en-US" sz="6000" dirty="0" err="1" smtClean="0">
                <a:solidFill>
                  <a:schemeClr val="tx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luijar</a:t>
            </a:r>
            <a:endParaRPr lang="en-US" sz="6000" dirty="0">
              <a:solidFill>
                <a:schemeClr val="tx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278" y="3611302"/>
            <a:ext cx="2322462" cy="15304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26916" y="5575310"/>
            <a:ext cx="101377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Hiragino Sans W3" charset="-128"/>
                <a:ea typeface="Hiragino Sans W3" charset="-128"/>
                <a:cs typeface="Hiragino Sans W3" charset="-128"/>
              </a:rPr>
              <a:t>https://joind.in/talk/1bfa7</a:t>
            </a:r>
          </a:p>
        </p:txBody>
      </p:sp>
    </p:spTree>
    <p:extLst>
      <p:ext uri="{BB962C8B-B14F-4D97-AF65-F5344CB8AC3E}">
        <p14:creationId xmlns:p14="http://schemas.microsoft.com/office/powerpoint/2010/main" val="171976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4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19" y="988887"/>
            <a:ext cx="4762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422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Around 2000s...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32" y="0"/>
            <a:ext cx="8769268" cy="562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673" y="5164762"/>
            <a:ext cx="7212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Hiragino Sans W3" charset="-128"/>
                <a:ea typeface="Hiragino Sans W3" charset="-128"/>
                <a:cs typeface="Hiragino Sans W3" charset="-128"/>
              </a:rPr>
              <a:t>Business Process </a:t>
            </a:r>
          </a:p>
          <a:p>
            <a:r>
              <a:rPr lang="en-US" sz="4000" dirty="0" smtClean="0">
                <a:latin typeface="Hiragino Sans W3" charset="-128"/>
                <a:ea typeface="Hiragino Sans W3" charset="-128"/>
                <a:cs typeface="Hiragino Sans W3" charset="-128"/>
              </a:rPr>
              <a:t>Execution Language (BPEL)</a:t>
            </a:r>
            <a:endParaRPr lang="en-US" sz="40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44745" y="2259347"/>
            <a:ext cx="2501819" cy="369332"/>
            <a:chOff x="1665069" y="2213049"/>
            <a:chExt cx="2501819" cy="369332"/>
          </a:xfrm>
        </p:grpSpPr>
        <p:sp>
          <p:nvSpPr>
            <p:cNvPr id="2" name="TextBox 1"/>
            <p:cNvSpPr txBox="1"/>
            <p:nvPr/>
          </p:nvSpPr>
          <p:spPr>
            <a:xfrm>
              <a:off x="1665069" y="2213049"/>
              <a:ext cx="1418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mic Sans MS" charset="0"/>
                  <a:ea typeface="Comic Sans MS" charset="0"/>
                  <a:cs typeface="Comic Sans MS" charset="0"/>
                </a:rPr>
                <a:t>Declarative</a:t>
              </a:r>
              <a:endParaRPr lang="en-US" dirty="0"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7" name="Straight Arrow Connector 6"/>
            <p:cNvCxnSpPr>
              <a:stCxn id="2" idx="3"/>
            </p:cNvCxnSpPr>
            <p:nvPr/>
          </p:nvCxnSpPr>
          <p:spPr>
            <a:xfrm>
              <a:off x="3084047" y="2397715"/>
              <a:ext cx="1082841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2998450" y="2798394"/>
            <a:ext cx="2050040" cy="406265"/>
            <a:chOff x="2139996" y="2194583"/>
            <a:chExt cx="2050040" cy="406265"/>
          </a:xfrm>
        </p:grpSpPr>
        <p:sp>
          <p:nvSpPr>
            <p:cNvPr id="10" name="TextBox 9"/>
            <p:cNvSpPr txBox="1"/>
            <p:nvPr/>
          </p:nvSpPr>
          <p:spPr>
            <a:xfrm>
              <a:off x="2139996" y="2194583"/>
              <a:ext cx="862737" cy="4062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mic Sans MS" charset="0"/>
                  <a:ea typeface="Comic Sans MS" charset="0"/>
                  <a:cs typeface="Comic Sans MS" charset="0"/>
                </a:rPr>
                <a:t>Fluent</a:t>
              </a:r>
              <a:endParaRPr lang="en-US" dirty="0"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3107195" y="2409289"/>
              <a:ext cx="1082841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2209076" y="3400331"/>
            <a:ext cx="2825911" cy="369332"/>
            <a:chOff x="1364125" y="2213049"/>
            <a:chExt cx="2825911" cy="369332"/>
          </a:xfrm>
        </p:grpSpPr>
        <p:sp>
          <p:nvSpPr>
            <p:cNvPr id="13" name="TextBox 12"/>
            <p:cNvSpPr txBox="1"/>
            <p:nvPr/>
          </p:nvSpPr>
          <p:spPr>
            <a:xfrm>
              <a:off x="1364125" y="2213049"/>
              <a:ext cx="1691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Comic Sans MS" charset="0"/>
                  <a:ea typeface="Comic Sans MS" charset="0"/>
                  <a:cs typeface="Comic Sans MS" charset="0"/>
                </a:rPr>
                <a:t>Unidirectional</a:t>
              </a:r>
              <a:endParaRPr lang="en-US" dirty="0"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107195" y="2409289"/>
              <a:ext cx="1082841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263998" y="1716404"/>
            <a:ext cx="2784492" cy="369332"/>
            <a:chOff x="1405544" y="2213049"/>
            <a:chExt cx="2784492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1405544" y="2213049"/>
              <a:ext cx="1664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mic Sans MS" charset="0"/>
                  <a:ea typeface="Comic Sans MS" charset="0"/>
                  <a:cs typeface="Comic Sans MS" charset="0"/>
                </a:rPr>
                <a:t>Asynchronous</a:t>
              </a:r>
              <a:endParaRPr lang="en-US" dirty="0"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3107195" y="2443153"/>
              <a:ext cx="1082841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023474" y="4004143"/>
            <a:ext cx="2011513" cy="369332"/>
            <a:chOff x="2178523" y="2213049"/>
            <a:chExt cx="2011513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2178523" y="2213049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omic Sans MS" charset="0"/>
                  <a:ea typeface="Comic Sans MS" charset="0"/>
                  <a:cs typeface="Comic Sans MS" charset="0"/>
                </a:rPr>
                <a:t>Easy?</a:t>
              </a:r>
              <a:endParaRPr lang="en-US" dirty="0"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107195" y="2409289"/>
              <a:ext cx="1082841" cy="0"/>
            </a:xfrm>
            <a:prstGeom prst="straightConnector1">
              <a:avLst/>
            </a:prstGeom>
            <a:ln w="254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282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62" y="777661"/>
            <a:ext cx="3921392" cy="5146827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4519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Back to the present...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387" y="1193937"/>
            <a:ext cx="73254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Essential pattern for architectures with a large number of services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Need to aggregate multiple downstream calls to deliver user functionality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Single Backend-for-Frontend can result in multiple calls to </a:t>
            </a:r>
            <a:r>
              <a:rPr lang="en-US" sz="28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microservices</a:t>
            </a:r>
            <a:endParaRPr lang="en-US" sz="2800" dirty="0" smtClean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140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902" y="2245320"/>
            <a:ext cx="117775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 Backend-for-Frontend (BFF) is a pattern for designing </a:t>
            </a:r>
          </a:p>
          <a:p>
            <a:pPr algn="ctr"/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API </a:t>
            </a:r>
            <a:r>
              <a:rPr lang="en-US" sz="32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backends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 to aggregate multiple (scattered) </a:t>
            </a:r>
          </a:p>
          <a:p>
            <a:pPr algn="ctr"/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downstream services</a:t>
            </a:r>
            <a:endParaRPr lang="en-US" sz="32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1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0654" y="3529043"/>
            <a:ext cx="9553681" cy="1325563"/>
          </a:xfrm>
        </p:spPr>
        <p:txBody>
          <a:bodyPr>
            <a:noAutofit/>
          </a:bodyPr>
          <a:lstStyle/>
          <a:p>
            <a:r>
              <a:rPr lang="en-US" sz="4800" dirty="0" smtClean="0"/>
              <a:t>What is the “right” pattern for this? 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063" y="-3690226"/>
            <a:ext cx="3159874" cy="31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7199 L 0.00104 0.5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3313</TotalTime>
  <Words>394</Words>
  <Application>Microsoft Macintosh PowerPoint</Application>
  <PresentationFormat>Widescreen</PresentationFormat>
  <Paragraphs>125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Calibri</vt:lpstr>
      <vt:lpstr>Calibri Light</vt:lpstr>
      <vt:lpstr>Comic Sans MS</vt:lpstr>
      <vt:lpstr>Hiragino Sans W3</vt:lpstr>
      <vt:lpstr>Lucida Grande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“right” pattern for this? </vt:lpstr>
      <vt:lpstr>PowerPoint Presentation</vt:lpstr>
      <vt:lpstr>PowerPoint Presentation</vt:lpstr>
      <vt:lpstr>PowerPoint Presentation</vt:lpstr>
      <vt:lpstr>RxPHP can:</vt:lpstr>
      <vt:lpstr>Data in</vt:lpstr>
      <vt:lpstr>PowerPoint Presentation</vt:lpstr>
      <vt:lpstr>PowerPoint Presentation</vt:lpstr>
      <vt:lpstr>PowerPoint Presentation</vt:lpstr>
      <vt:lpstr>PHP = PHunctional Programming</vt:lpstr>
      <vt:lpstr>Observables are functional</vt:lpstr>
      <vt:lpstr>PowerPoint Presentation</vt:lpstr>
      <vt:lpstr>Observables are mappable</vt:lpstr>
      <vt:lpstr>PowerPoint Presentation</vt:lpstr>
      <vt:lpstr>Observables are nestable</vt:lpstr>
      <vt:lpstr>Observables are monadic!!</vt:lpstr>
      <vt:lpstr>Observables are chainable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docker-compose</vt:lpstr>
      <vt:lpstr>PowerPoint Presentation</vt:lpstr>
      <vt:lpstr>Resources</vt:lpstr>
      <vt:lpstr>Functional Programming with PHP7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Daniela</dc:creator>
  <cp:lastModifiedBy>Ana Daniela</cp:lastModifiedBy>
  <cp:revision>191</cp:revision>
  <dcterms:created xsi:type="dcterms:W3CDTF">2017-01-18T03:23:06Z</dcterms:created>
  <dcterms:modified xsi:type="dcterms:W3CDTF">2017-02-03T19:52:56Z</dcterms:modified>
</cp:coreProperties>
</file>